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" ContentType="image/tif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21383625" cy="30275213"/>
  <p:notesSz cx="6858000" cy="9144000"/>
  <p:defaultTextStyle>
    <a:defPPr>
      <a:defRPr lang="en-US"/>
    </a:defPPr>
    <a:lvl1pPr marL="0" algn="l" defTabSz="2479578" rtl="0" eaLnBrk="1" latinLnBrk="0" hangingPunct="1">
      <a:defRPr sz="4881" kern="1200">
        <a:solidFill>
          <a:schemeClr val="tx1"/>
        </a:solidFill>
        <a:latin typeface="+mn-lt"/>
        <a:ea typeface="+mn-ea"/>
        <a:cs typeface="+mn-cs"/>
      </a:defRPr>
    </a:lvl1pPr>
    <a:lvl2pPr marL="1239789" algn="l" defTabSz="2479578" rtl="0" eaLnBrk="1" latinLnBrk="0" hangingPunct="1">
      <a:defRPr sz="4881" kern="1200">
        <a:solidFill>
          <a:schemeClr val="tx1"/>
        </a:solidFill>
        <a:latin typeface="+mn-lt"/>
        <a:ea typeface="+mn-ea"/>
        <a:cs typeface="+mn-cs"/>
      </a:defRPr>
    </a:lvl2pPr>
    <a:lvl3pPr marL="2479578" algn="l" defTabSz="2479578" rtl="0" eaLnBrk="1" latinLnBrk="0" hangingPunct="1">
      <a:defRPr sz="4881" kern="1200">
        <a:solidFill>
          <a:schemeClr val="tx1"/>
        </a:solidFill>
        <a:latin typeface="+mn-lt"/>
        <a:ea typeface="+mn-ea"/>
        <a:cs typeface="+mn-cs"/>
      </a:defRPr>
    </a:lvl3pPr>
    <a:lvl4pPr marL="3719368" algn="l" defTabSz="2479578" rtl="0" eaLnBrk="1" latinLnBrk="0" hangingPunct="1">
      <a:defRPr sz="4881" kern="1200">
        <a:solidFill>
          <a:schemeClr val="tx1"/>
        </a:solidFill>
        <a:latin typeface="+mn-lt"/>
        <a:ea typeface="+mn-ea"/>
        <a:cs typeface="+mn-cs"/>
      </a:defRPr>
    </a:lvl4pPr>
    <a:lvl5pPr marL="4959157" algn="l" defTabSz="2479578" rtl="0" eaLnBrk="1" latinLnBrk="0" hangingPunct="1">
      <a:defRPr sz="4881" kern="1200">
        <a:solidFill>
          <a:schemeClr val="tx1"/>
        </a:solidFill>
        <a:latin typeface="+mn-lt"/>
        <a:ea typeface="+mn-ea"/>
        <a:cs typeface="+mn-cs"/>
      </a:defRPr>
    </a:lvl5pPr>
    <a:lvl6pPr marL="6198946" algn="l" defTabSz="2479578" rtl="0" eaLnBrk="1" latinLnBrk="0" hangingPunct="1">
      <a:defRPr sz="4881" kern="1200">
        <a:solidFill>
          <a:schemeClr val="tx1"/>
        </a:solidFill>
        <a:latin typeface="+mn-lt"/>
        <a:ea typeface="+mn-ea"/>
        <a:cs typeface="+mn-cs"/>
      </a:defRPr>
    </a:lvl6pPr>
    <a:lvl7pPr marL="7438735" algn="l" defTabSz="2479578" rtl="0" eaLnBrk="1" latinLnBrk="0" hangingPunct="1">
      <a:defRPr sz="4881" kern="1200">
        <a:solidFill>
          <a:schemeClr val="tx1"/>
        </a:solidFill>
        <a:latin typeface="+mn-lt"/>
        <a:ea typeface="+mn-ea"/>
        <a:cs typeface="+mn-cs"/>
      </a:defRPr>
    </a:lvl7pPr>
    <a:lvl8pPr marL="8678525" algn="l" defTabSz="2479578" rtl="0" eaLnBrk="1" latinLnBrk="0" hangingPunct="1">
      <a:defRPr sz="4881" kern="1200">
        <a:solidFill>
          <a:schemeClr val="tx1"/>
        </a:solidFill>
        <a:latin typeface="+mn-lt"/>
        <a:ea typeface="+mn-ea"/>
        <a:cs typeface="+mn-cs"/>
      </a:defRPr>
    </a:lvl8pPr>
    <a:lvl9pPr marL="9918314" algn="l" defTabSz="2479578" rtl="0" eaLnBrk="1" latinLnBrk="0" hangingPunct="1">
      <a:defRPr sz="4881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9FF"/>
    <a:srgbClr val="77B5CE"/>
    <a:srgbClr val="5CB3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7"/>
    <p:restoredTop sz="94707"/>
  </p:normalViewPr>
  <p:slideViewPr>
    <p:cSldViewPr snapToGrid="0" snapToObjects="1">
      <p:cViewPr varScale="1">
        <p:scale>
          <a:sx n="40" d="100"/>
          <a:sy n="40" d="100"/>
        </p:scale>
        <p:origin x="2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772" y="4954765"/>
            <a:ext cx="18176081" cy="10540259"/>
          </a:xfrm>
        </p:spPr>
        <p:txBody>
          <a:bodyPr anchor="b"/>
          <a:lstStyle>
            <a:lvl1pPr algn="ctr">
              <a:defRPr sz="1403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5612"/>
            </a:lvl1pPr>
            <a:lvl2pPr marL="1069162" indent="0" algn="ctr">
              <a:buNone/>
              <a:defRPr sz="4677"/>
            </a:lvl2pPr>
            <a:lvl3pPr marL="2138324" indent="0" algn="ctr">
              <a:buNone/>
              <a:defRPr sz="4209"/>
            </a:lvl3pPr>
            <a:lvl4pPr marL="3207487" indent="0" algn="ctr">
              <a:buNone/>
              <a:defRPr sz="3742"/>
            </a:lvl4pPr>
            <a:lvl5pPr marL="4276649" indent="0" algn="ctr">
              <a:buNone/>
              <a:defRPr sz="3742"/>
            </a:lvl5pPr>
            <a:lvl6pPr marL="5345811" indent="0" algn="ctr">
              <a:buNone/>
              <a:defRPr sz="3742"/>
            </a:lvl6pPr>
            <a:lvl7pPr marL="6414973" indent="0" algn="ctr">
              <a:buNone/>
              <a:defRPr sz="3742"/>
            </a:lvl7pPr>
            <a:lvl8pPr marL="7484135" indent="0" algn="ctr">
              <a:buNone/>
              <a:defRPr sz="3742"/>
            </a:lvl8pPr>
            <a:lvl9pPr marL="8553298" indent="0" algn="ctr">
              <a:buNone/>
              <a:defRPr sz="3742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07BD5-F612-0848-B466-DA184060A0D7}" type="datetimeFigureOut">
              <a:rPr lang="en-US" smtClean="0"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BDF5-FE71-8C43-AC99-FCBAE651D4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07BD5-F612-0848-B466-DA184060A0D7}" type="datetimeFigureOut">
              <a:rPr lang="en-US" smtClean="0"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BDF5-FE71-8C43-AC99-FCBAE651D4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8" y="1611875"/>
            <a:ext cx="4610844" cy="256568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5" y="1611875"/>
            <a:ext cx="13565237" cy="256568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07BD5-F612-0848-B466-DA184060A0D7}" type="datetimeFigureOut">
              <a:rPr lang="en-US" smtClean="0"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BDF5-FE71-8C43-AC99-FCBAE651D4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07BD5-F612-0848-B466-DA184060A0D7}" type="datetimeFigureOut">
              <a:rPr lang="en-US" smtClean="0"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BDF5-FE71-8C43-AC99-FCBAE651D4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547788"/>
            <a:ext cx="18443377" cy="12593645"/>
          </a:xfrm>
        </p:spPr>
        <p:txBody>
          <a:bodyPr anchor="b"/>
          <a:lstStyle>
            <a:lvl1pPr>
              <a:defRPr sz="1403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260574"/>
            <a:ext cx="18443377" cy="6622701"/>
          </a:xfrm>
        </p:spPr>
        <p:txBody>
          <a:bodyPr/>
          <a:lstStyle>
            <a:lvl1pPr marL="0" indent="0">
              <a:buNone/>
              <a:defRPr sz="5612">
                <a:solidFill>
                  <a:schemeClr val="tx1"/>
                </a:solidFill>
              </a:defRPr>
            </a:lvl1pPr>
            <a:lvl2pPr marL="1069162" indent="0">
              <a:buNone/>
              <a:defRPr sz="4677">
                <a:solidFill>
                  <a:schemeClr val="tx1">
                    <a:tint val="75000"/>
                  </a:schemeClr>
                </a:solidFill>
              </a:defRPr>
            </a:lvl2pPr>
            <a:lvl3pPr marL="2138324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3pPr>
            <a:lvl4pPr marL="3207487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4pPr>
            <a:lvl5pPr marL="4276649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5pPr>
            <a:lvl6pPr marL="5345811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6pPr>
            <a:lvl7pPr marL="6414973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7pPr>
            <a:lvl8pPr marL="7484135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8pPr>
            <a:lvl9pPr marL="8553298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07BD5-F612-0848-B466-DA184060A0D7}" type="datetimeFigureOut">
              <a:rPr lang="en-US" smtClean="0"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BDF5-FE71-8C43-AC99-FCBAE651D4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07BD5-F612-0848-B466-DA184060A0D7}" type="datetimeFigureOut">
              <a:rPr lang="en-US" smtClean="0"/>
              <a:t>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BDF5-FE71-8C43-AC99-FCBAE651D4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611882"/>
            <a:ext cx="18443377" cy="585180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912" y="7421634"/>
            <a:ext cx="9046274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2912" y="11058863"/>
            <a:ext cx="9046274" cy="1626592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421634"/>
            <a:ext cx="9090826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058863"/>
            <a:ext cx="9090826" cy="1626592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07BD5-F612-0848-B466-DA184060A0D7}" type="datetimeFigureOut">
              <a:rPr lang="en-US" smtClean="0"/>
              <a:t>1/11/17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BDF5-FE71-8C43-AC99-FCBAE651D4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07BD5-F612-0848-B466-DA184060A0D7}" type="datetimeFigureOut">
              <a:rPr lang="en-US" smtClean="0"/>
              <a:t>1/11/17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BDF5-FE71-8C43-AC99-FCBAE651D4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07BD5-F612-0848-B466-DA184060A0D7}" type="datetimeFigureOut">
              <a:rPr lang="en-US" smtClean="0"/>
              <a:t>1/11/17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BDF5-FE71-8C43-AC99-FCBAE651D4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0826" y="4359077"/>
            <a:ext cx="10825460" cy="21515024"/>
          </a:xfrm>
        </p:spPr>
        <p:txBody>
          <a:bodyPr/>
          <a:lstStyle>
            <a:lvl1pPr>
              <a:defRPr sz="7483"/>
            </a:lvl1pPr>
            <a:lvl2pPr>
              <a:defRPr sz="6548"/>
            </a:lvl2pPr>
            <a:lvl3pPr>
              <a:defRPr sz="5612"/>
            </a:lvl3pPr>
            <a:lvl4pPr>
              <a:defRPr sz="4677"/>
            </a:lvl4pPr>
            <a:lvl5pPr>
              <a:defRPr sz="4677"/>
            </a:lvl5pPr>
            <a:lvl6pPr>
              <a:defRPr sz="4677"/>
            </a:lvl6pPr>
            <a:lvl7pPr>
              <a:defRPr sz="4677"/>
            </a:lvl7pPr>
            <a:lvl8pPr>
              <a:defRPr sz="4677"/>
            </a:lvl8pPr>
            <a:lvl9pPr>
              <a:defRPr sz="467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07BD5-F612-0848-B466-DA184060A0D7}" type="datetimeFigureOut">
              <a:rPr lang="en-US" smtClean="0"/>
              <a:t>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BDF5-FE71-8C43-AC99-FCBAE651D4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0826" y="4359077"/>
            <a:ext cx="10825460" cy="21515024"/>
          </a:xfrm>
        </p:spPr>
        <p:txBody>
          <a:bodyPr anchor="t"/>
          <a:lstStyle>
            <a:lvl1pPr marL="0" indent="0">
              <a:buNone/>
              <a:defRPr sz="7483"/>
            </a:lvl1pPr>
            <a:lvl2pPr marL="1069162" indent="0">
              <a:buNone/>
              <a:defRPr sz="6548"/>
            </a:lvl2pPr>
            <a:lvl3pPr marL="2138324" indent="0">
              <a:buNone/>
              <a:defRPr sz="5612"/>
            </a:lvl3pPr>
            <a:lvl4pPr marL="3207487" indent="0">
              <a:buNone/>
              <a:defRPr sz="4677"/>
            </a:lvl4pPr>
            <a:lvl5pPr marL="4276649" indent="0">
              <a:buNone/>
              <a:defRPr sz="4677"/>
            </a:lvl5pPr>
            <a:lvl6pPr marL="5345811" indent="0">
              <a:buNone/>
              <a:defRPr sz="4677"/>
            </a:lvl6pPr>
            <a:lvl7pPr marL="6414973" indent="0">
              <a:buNone/>
              <a:defRPr sz="4677"/>
            </a:lvl7pPr>
            <a:lvl8pPr marL="7484135" indent="0">
              <a:buNone/>
              <a:defRPr sz="4677"/>
            </a:lvl8pPr>
            <a:lvl9pPr marL="8553298" indent="0">
              <a:buNone/>
              <a:defRPr sz="4677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07BD5-F612-0848-B466-DA184060A0D7}" type="datetimeFigureOut">
              <a:rPr lang="en-US" smtClean="0"/>
              <a:t>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BDF5-FE71-8C43-AC99-FCBAE651D4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124" y="1611882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D07BD5-F612-0848-B466-DA184060A0D7}" type="datetimeFigureOut">
              <a:rPr lang="en-US" smtClean="0"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44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2185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6BDF5-FE71-8C43-AC99-FCBAE651D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809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38324" rtl="0" eaLnBrk="1" latinLnBrk="0" hangingPunct="1">
        <a:lnSpc>
          <a:spcPct val="90000"/>
        </a:lnSpc>
        <a:spcBef>
          <a:spcPct val="0"/>
        </a:spcBef>
        <a:buNone/>
        <a:defRPr sz="102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581" indent="-534581" algn="l" defTabSz="2138324" rtl="0" eaLnBrk="1" latinLnBrk="0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8" kern="1200">
          <a:solidFill>
            <a:schemeClr val="tx1"/>
          </a:solidFill>
          <a:latin typeface="+mn-lt"/>
          <a:ea typeface="+mn-ea"/>
          <a:cs typeface="+mn-cs"/>
        </a:defRPr>
      </a:lvl1pPr>
      <a:lvl2pPr marL="1603743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5612" kern="1200">
          <a:solidFill>
            <a:schemeClr val="tx1"/>
          </a:solidFill>
          <a:latin typeface="+mn-lt"/>
          <a:ea typeface="+mn-ea"/>
          <a:cs typeface="+mn-cs"/>
        </a:defRPr>
      </a:lvl2pPr>
      <a:lvl3pPr marL="2672906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3pPr>
      <a:lvl4pPr marL="3742068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811230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880392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949554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8018717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9087879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gif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10" Type="http://schemas.openxmlformats.org/officeDocument/2006/relationships/image" Target="../media/image9.jpe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emf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png"/><Relationship Id="rId5" Type="http://schemas.openxmlformats.org/officeDocument/2006/relationships/image" Target="../media/image4.tif"/><Relationship Id="rId6" Type="http://schemas.openxmlformats.org/officeDocument/2006/relationships/image" Target="../media/image5.tif"/><Relationship Id="rId7" Type="http://schemas.openxmlformats.org/officeDocument/2006/relationships/image" Target="../media/image6.png"/><Relationship Id="rId8" Type="http://schemas.openxmlformats.org/officeDocument/2006/relationships/image" Target="../media/image7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210"/>
          <p:cNvSpPr/>
          <p:nvPr/>
        </p:nvSpPr>
        <p:spPr>
          <a:xfrm>
            <a:off x="1230101" y="24748206"/>
            <a:ext cx="3337074" cy="3180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buSzPct val="75000"/>
              <a:defRPr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000" dirty="0"/>
              <a:t>Paul Butler (NIST)</a:t>
            </a:r>
          </a:p>
          <a:p>
            <a:pPr>
              <a:buSzPct val="75000"/>
              <a:defRPr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000" dirty="0"/>
              <a:t>Mathieu </a:t>
            </a:r>
            <a:r>
              <a:rPr lang="en-US" sz="2000" dirty="0" err="1"/>
              <a:t>Doucet</a:t>
            </a:r>
            <a:r>
              <a:rPr lang="en-US" sz="2000" dirty="0"/>
              <a:t> (ORNL)</a:t>
            </a:r>
          </a:p>
          <a:p>
            <a:pPr>
              <a:buSzPct val="75000"/>
              <a:defRPr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000" dirty="0"/>
              <a:t>Andrew Jackson (ESS)</a:t>
            </a:r>
          </a:p>
          <a:p>
            <a:pPr>
              <a:buSzPct val="75000"/>
              <a:defRPr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000" dirty="0"/>
              <a:t>Steve King (ISIS</a:t>
            </a:r>
            <a:r>
              <a:rPr lang="en-US" sz="2000" dirty="0" smtClean="0"/>
              <a:t>)</a:t>
            </a:r>
            <a:endParaRPr lang="en-US" sz="2000" dirty="0"/>
          </a:p>
          <a:p>
            <a:pPr>
              <a:buSzPct val="75000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dirty="0" err="1"/>
              <a:t>Jurrian</a:t>
            </a:r>
            <a:r>
              <a:rPr lang="en-US" sz="2000" dirty="0"/>
              <a:t> Bakker (TUD)</a:t>
            </a:r>
          </a:p>
          <a:p>
            <a:pPr>
              <a:buSzPct val="75000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dirty="0" err="1"/>
              <a:t>Wim</a:t>
            </a:r>
            <a:r>
              <a:rPr lang="en-US" sz="2000" dirty="0"/>
              <a:t> </a:t>
            </a:r>
            <a:r>
              <a:rPr lang="en-US" sz="2000" dirty="0" err="1"/>
              <a:t>Bouwman</a:t>
            </a:r>
            <a:r>
              <a:rPr lang="en-US" sz="2000" dirty="0"/>
              <a:t> (TUD)</a:t>
            </a:r>
          </a:p>
          <a:p>
            <a:pPr>
              <a:buSzPct val="75000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dirty="0"/>
              <a:t>Miguel Gonzales (ILL)</a:t>
            </a:r>
          </a:p>
          <a:p>
            <a:pPr>
              <a:buSzPct val="75000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dirty="0"/>
              <a:t>Richard </a:t>
            </a:r>
            <a:r>
              <a:rPr lang="en-US" sz="2000" dirty="0" err="1"/>
              <a:t>Heenan</a:t>
            </a:r>
            <a:r>
              <a:rPr lang="en-US" sz="2000" dirty="0"/>
              <a:t> (ISIS)</a:t>
            </a:r>
          </a:p>
          <a:p>
            <a:pPr>
              <a:buSzPct val="75000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dirty="0"/>
              <a:t>Dirk </a:t>
            </a:r>
            <a:r>
              <a:rPr lang="en-US" sz="2000" dirty="0" err="1"/>
              <a:t>Honecker</a:t>
            </a:r>
            <a:r>
              <a:rPr lang="en-US" sz="2000" dirty="0"/>
              <a:t> (ILL)</a:t>
            </a:r>
          </a:p>
          <a:p>
            <a:pPr>
              <a:buSzPct val="75000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dirty="0"/>
              <a:t>Paul </a:t>
            </a:r>
            <a:r>
              <a:rPr lang="en-US" sz="2000" dirty="0" err="1"/>
              <a:t>Kienzle</a:t>
            </a:r>
            <a:r>
              <a:rPr lang="en-US" sz="2000" dirty="0"/>
              <a:t> (NIST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sp>
        <p:nvSpPr>
          <p:cNvPr id="40" name="Shape 213"/>
          <p:cNvSpPr/>
          <p:nvPr/>
        </p:nvSpPr>
        <p:spPr>
          <a:xfrm>
            <a:off x="5236575" y="29649614"/>
            <a:ext cx="10910474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90000" tIns="50800" rIns="50800" bIns="50800" anchor="ctr">
            <a:spAutoFit/>
          </a:bodyPr>
          <a:lstStyle>
            <a:lvl1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indent="0" algn="ctr">
              <a:buNone/>
            </a:pPr>
            <a:r>
              <a:rPr sz="2000" dirty="0"/>
              <a:t>and thanks to the many previous contributors, particularly Jae Hie Cho and Alina Gervaise</a:t>
            </a:r>
          </a:p>
        </p:txBody>
      </p:sp>
      <p:pic>
        <p:nvPicPr>
          <p:cNvPr id="4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0520" y="28402185"/>
            <a:ext cx="5903830" cy="1180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dentleft_2linelarge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81757" y="23423337"/>
            <a:ext cx="4582011" cy="982484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ESS_Logo_Frugal_Blue_cmyk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49463" y="23369976"/>
            <a:ext cx="2243091" cy="1202999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38605" y="26341766"/>
            <a:ext cx="1208714" cy="1147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983955" y="28150106"/>
            <a:ext cx="2982653" cy="18391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sns_logo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336678" y="24670116"/>
            <a:ext cx="2206762" cy="1113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asted-image.tif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4071489" y="25952191"/>
            <a:ext cx="2075560" cy="6097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utlogo.gi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3918365" y="27163018"/>
            <a:ext cx="1410124" cy="987088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Shape 211"/>
          <p:cNvSpPr/>
          <p:nvPr/>
        </p:nvSpPr>
        <p:spPr>
          <a:xfrm>
            <a:off x="14724080" y="27663442"/>
            <a:ext cx="551433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44500" indent="-444500" algn="l">
              <a:buSzPct val="75000"/>
              <a:buChar char="•"/>
              <a:defRPr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000" dirty="0"/>
          </a:p>
        </p:txBody>
      </p:sp>
      <p:pic>
        <p:nvPicPr>
          <p:cNvPr id="39" name="OMD08726.jpg"/>
          <p:cNvPicPr>
            <a:picLocks noChangeAspect="1"/>
          </p:cNvPicPr>
          <p:nvPr/>
        </p:nvPicPr>
        <p:blipFill rotWithShape="1">
          <a:blip r:embed="rId10">
            <a:extLst/>
          </a:blip>
          <a:srcRect t="6497"/>
          <a:stretch/>
        </p:blipFill>
        <p:spPr>
          <a:xfrm>
            <a:off x="8010684" y="24666978"/>
            <a:ext cx="5362256" cy="3677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0848" y="24748206"/>
            <a:ext cx="2609812" cy="736888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16890886" y="24748206"/>
            <a:ext cx="415958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75000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dirty="0" smtClean="0"/>
              <a:t>Jeff </a:t>
            </a:r>
            <a:r>
              <a:rPr lang="en-US" sz="2000" dirty="0" err="1"/>
              <a:t>Kryzwon</a:t>
            </a:r>
            <a:r>
              <a:rPr lang="en-US" sz="2000" dirty="0"/>
              <a:t> (NIST)</a:t>
            </a:r>
          </a:p>
          <a:p>
            <a:pPr>
              <a:buSzPct val="75000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dirty="0"/>
              <a:t>Ricardo Leal (ORNL)</a:t>
            </a:r>
          </a:p>
          <a:p>
            <a:pPr>
              <a:buSzPct val="75000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dirty="0"/>
              <a:t>David </a:t>
            </a:r>
            <a:r>
              <a:rPr lang="en-US" sz="2000" dirty="0" err="1"/>
              <a:t>Mannicke</a:t>
            </a:r>
            <a:r>
              <a:rPr lang="en-US" sz="2000" dirty="0"/>
              <a:t> (ANSTO)</a:t>
            </a:r>
          </a:p>
          <a:p>
            <a:pPr>
              <a:buSzPct val="75000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dirty="0" err="1"/>
              <a:t>Torben</a:t>
            </a:r>
            <a:r>
              <a:rPr lang="en-US" sz="2000" dirty="0"/>
              <a:t> Nielsen (ESS)</a:t>
            </a:r>
          </a:p>
          <a:p>
            <a:pPr>
              <a:buSzPct val="75000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dirty="0"/>
              <a:t>Lewis O’Driscoll (ISIS)</a:t>
            </a:r>
          </a:p>
          <a:p>
            <a:pPr>
              <a:buSzPct val="75000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dirty="0"/>
              <a:t>Steve Parnell (TUD</a:t>
            </a:r>
            <a:r>
              <a:rPr lang="en-US" sz="2000" dirty="0" smtClean="0"/>
              <a:t>)</a:t>
            </a:r>
          </a:p>
          <a:p>
            <a:pPr>
              <a:buSzPct val="75000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dirty="0" err="1"/>
              <a:t>Wojciech</a:t>
            </a:r>
            <a:r>
              <a:rPr lang="en-US" sz="2000" dirty="0"/>
              <a:t> </a:t>
            </a:r>
            <a:r>
              <a:rPr lang="en-US" sz="2000" dirty="0" err="1"/>
              <a:t>Potrzebowski</a:t>
            </a:r>
            <a:r>
              <a:rPr lang="en-US" sz="2000" dirty="0"/>
              <a:t> (ESS)</a:t>
            </a:r>
          </a:p>
          <a:p>
            <a:pPr>
              <a:buSzPct val="75000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dirty="0"/>
              <a:t>Piotr </a:t>
            </a:r>
            <a:r>
              <a:rPr lang="en-US" sz="2000" dirty="0" err="1"/>
              <a:t>Rozyczko</a:t>
            </a:r>
            <a:r>
              <a:rPr lang="en-US" sz="2000" dirty="0"/>
              <a:t> (ESS)</a:t>
            </a:r>
          </a:p>
          <a:p>
            <a:pPr>
              <a:buSzPct val="75000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dirty="0"/>
              <a:t>Tim Snow (Diamond Light Source)</a:t>
            </a:r>
          </a:p>
          <a:p>
            <a:pPr>
              <a:buSzPct val="75000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dirty="0"/>
              <a:t>Adam Washington (Sheffield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pic>
        <p:nvPicPr>
          <p:cNvPr id="120" name="Picture 119"/>
          <p:cNvPicPr>
            <a:picLocks noChangeAspect="1"/>
          </p:cNvPicPr>
          <p:nvPr/>
        </p:nvPicPr>
        <p:blipFill rotWithShape="1">
          <a:blip r:embed="rId12"/>
          <a:srcRect b="27976"/>
          <a:stretch/>
        </p:blipFill>
        <p:spPr>
          <a:xfrm>
            <a:off x="5901784" y="27931430"/>
            <a:ext cx="1357905" cy="1117127"/>
          </a:xfrm>
          <a:prstGeom prst="rect">
            <a:avLst/>
          </a:prstGeom>
        </p:spPr>
      </p:pic>
      <p:sp>
        <p:nvSpPr>
          <p:cNvPr id="121" name="Rectangle 120"/>
          <p:cNvSpPr/>
          <p:nvPr/>
        </p:nvSpPr>
        <p:spPr>
          <a:xfrm>
            <a:off x="325235" y="29061001"/>
            <a:ext cx="431774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This project has received funding from the European Union’s Horizon 2020 research and innovation </a:t>
            </a:r>
            <a:r>
              <a:rPr lang="en-US" sz="1400" dirty="0" err="1" smtClean="0">
                <a:latin typeface="Arial"/>
                <a:cs typeface="Arial"/>
              </a:rPr>
              <a:t>programme</a:t>
            </a:r>
            <a:r>
              <a:rPr lang="en-US" sz="1400" dirty="0" smtClean="0">
                <a:latin typeface="Arial"/>
                <a:cs typeface="Arial"/>
              </a:rPr>
              <a:t> under grant agreement No 654000</a:t>
            </a:r>
            <a:endParaRPr lang="en-US" sz="1400" dirty="0"/>
          </a:p>
        </p:txBody>
      </p:sp>
      <p:sp>
        <p:nvSpPr>
          <p:cNvPr id="122" name="Rectangle 121"/>
          <p:cNvSpPr/>
          <p:nvPr/>
        </p:nvSpPr>
        <p:spPr>
          <a:xfrm>
            <a:off x="17402968" y="29130438"/>
            <a:ext cx="33695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latin typeface="Arial"/>
                <a:cs typeface="Arial"/>
              </a:rPr>
              <a:t>SasView</a:t>
            </a:r>
            <a:r>
              <a:rPr lang="en-US" sz="1400" dirty="0" smtClean="0">
                <a:latin typeface="Arial"/>
                <a:cs typeface="Arial"/>
              </a:rPr>
              <a:t> was originally developed under NSF award DMR-0520547</a:t>
            </a:r>
          </a:p>
          <a:p>
            <a:r>
              <a:rPr lang="en-US" sz="1400" dirty="0" smtClean="0">
                <a:latin typeface="Arial"/>
                <a:cs typeface="Arial"/>
              </a:rPr>
              <a:t>  </a:t>
            </a:r>
            <a:endParaRPr lang="en-US" sz="1400" dirty="0"/>
          </a:p>
        </p:txBody>
      </p:sp>
      <p:sp>
        <p:nvSpPr>
          <p:cNvPr id="117" name="Rounded Rectangle 116"/>
          <p:cNvSpPr/>
          <p:nvPr/>
        </p:nvSpPr>
        <p:spPr>
          <a:xfrm>
            <a:off x="572253" y="16169810"/>
            <a:ext cx="20437200" cy="6995990"/>
          </a:xfrm>
          <a:prstGeom prst="roundRect">
            <a:avLst/>
          </a:prstGeom>
          <a:solidFill>
            <a:schemeClr val="bg1"/>
          </a:solidFill>
          <a:ln w="762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hape 199"/>
          <p:cNvSpPr/>
          <p:nvPr/>
        </p:nvSpPr>
        <p:spPr>
          <a:xfrm>
            <a:off x="1389254" y="17677841"/>
            <a:ext cx="3692031" cy="4440188"/>
          </a:xfrm>
          <a:prstGeom prst="rect">
            <a:avLst/>
          </a:prstGeom>
          <a:noFill/>
          <a:ln w="12700" cap="flat">
            <a:solidFill>
              <a:srgbClr val="000000"/>
            </a:solidFill>
            <a:prstDash val="solid"/>
            <a:round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65023" tIns="65023" rIns="65023" bIns="65023" numCol="1" anchor="t">
            <a:spAutoFit/>
          </a:bodyPr>
          <a:lstStyle/>
          <a:p>
            <a:pPr algn="ctr" defTabSz="866986">
              <a:defRPr sz="3100">
                <a:latin typeface="Calibri"/>
                <a:ea typeface="Calibri"/>
                <a:cs typeface="Calibri"/>
                <a:sym typeface="Calibri"/>
              </a:defRPr>
            </a:pPr>
            <a:r>
              <a:rPr sz="2000" dirty="0"/>
              <a:t>Task and bug </a:t>
            </a:r>
            <a:r>
              <a:rPr sz="2000" dirty="0" smtClean="0"/>
              <a:t>tracking </a:t>
            </a:r>
            <a:r>
              <a:rPr sz="2000" dirty="0" smtClean="0"/>
              <a:t>trac.sasview.org</a:t>
            </a:r>
            <a:endParaRPr lang="en-US" sz="2000" dirty="0" smtClean="0"/>
          </a:p>
          <a:p>
            <a:pPr algn="ctr" defTabSz="866986">
              <a:defRPr sz="3100">
                <a:latin typeface="Calibri"/>
                <a:ea typeface="Calibri"/>
                <a:cs typeface="Calibri"/>
                <a:sym typeface="Calibri"/>
              </a:defRPr>
            </a:pPr>
            <a:endParaRPr sz="2000" dirty="0"/>
          </a:p>
          <a:p>
            <a:pPr defTabSz="866986">
              <a:defRPr sz="3100">
                <a:latin typeface="Calibri"/>
                <a:ea typeface="Calibri"/>
                <a:cs typeface="Calibri"/>
                <a:sym typeface="Calibri"/>
              </a:defRPr>
            </a:pPr>
            <a:endParaRPr lang="en-US" sz="2000" u="sng" dirty="0" smtClean="0"/>
          </a:p>
          <a:p>
            <a:pPr defTabSz="866986">
              <a:defRPr sz="3100">
                <a:latin typeface="Calibri"/>
                <a:ea typeface="Calibri"/>
                <a:cs typeface="Calibri"/>
                <a:sym typeface="Calibri"/>
              </a:defRPr>
            </a:pPr>
            <a:endParaRPr lang="en-US" sz="2000" u="sng" dirty="0"/>
          </a:p>
          <a:p>
            <a:pPr defTabSz="866986">
              <a:defRPr sz="3100">
                <a:latin typeface="Calibri"/>
                <a:ea typeface="Calibri"/>
                <a:cs typeface="Calibri"/>
                <a:sym typeface="Calibri"/>
              </a:defRPr>
            </a:pPr>
            <a:endParaRPr lang="en-US" sz="2000" u="sng" dirty="0" smtClean="0"/>
          </a:p>
          <a:p>
            <a:pPr defTabSz="866986">
              <a:defRPr sz="3100">
                <a:latin typeface="Calibri"/>
                <a:ea typeface="Calibri"/>
                <a:cs typeface="Calibri"/>
                <a:sym typeface="Calibri"/>
              </a:defRPr>
            </a:pPr>
            <a:endParaRPr lang="en-US" sz="2000" u="sng" dirty="0"/>
          </a:p>
          <a:p>
            <a:pPr defTabSz="866986">
              <a:defRPr sz="3100">
                <a:latin typeface="Calibri"/>
                <a:ea typeface="Calibri"/>
                <a:cs typeface="Calibri"/>
                <a:sym typeface="Calibri"/>
              </a:defRPr>
            </a:pPr>
            <a:endParaRPr sz="2000" u="sng" dirty="0"/>
          </a:p>
          <a:p>
            <a:pPr defTabSz="866986">
              <a:defRPr sz="3100">
                <a:latin typeface="Calibri"/>
                <a:ea typeface="Calibri"/>
                <a:cs typeface="Calibri"/>
                <a:sym typeface="Calibri"/>
              </a:defRPr>
            </a:pPr>
            <a:endParaRPr sz="2000" u="sng" dirty="0"/>
          </a:p>
          <a:p>
            <a:pPr algn="l" defTabSz="866986">
              <a:defRPr sz="3100">
                <a:latin typeface="Calibri"/>
                <a:ea typeface="Calibri"/>
                <a:cs typeface="Calibri"/>
                <a:sym typeface="Calibri"/>
              </a:defRPr>
            </a:pPr>
            <a:endParaRPr sz="2000" u="sng" dirty="0"/>
          </a:p>
          <a:p>
            <a:pPr algn="l" defTabSz="866986">
              <a:defRPr sz="3100">
                <a:latin typeface="Calibri"/>
                <a:ea typeface="Calibri"/>
                <a:cs typeface="Calibri"/>
                <a:sym typeface="Calibri"/>
              </a:defRPr>
            </a:pPr>
            <a:endParaRPr sz="2000" u="sng" dirty="0"/>
          </a:p>
          <a:p>
            <a:pPr algn="l" defTabSz="866986">
              <a:defRPr sz="3100">
                <a:latin typeface="Calibri"/>
                <a:ea typeface="Calibri"/>
                <a:cs typeface="Calibri"/>
                <a:sym typeface="Calibri"/>
              </a:defRPr>
            </a:pPr>
            <a:endParaRPr sz="2000" u="sng" dirty="0"/>
          </a:p>
          <a:p>
            <a:pPr algn="l" defTabSz="866986">
              <a:defRPr sz="3100">
                <a:latin typeface="Calibri"/>
                <a:ea typeface="Calibri"/>
                <a:cs typeface="Calibri"/>
                <a:sym typeface="Calibri"/>
              </a:defRPr>
            </a:pPr>
            <a:endParaRPr sz="2000" u="sng" dirty="0"/>
          </a:p>
          <a:p>
            <a:pPr algn="l" defTabSz="866986">
              <a:defRPr sz="3100">
                <a:latin typeface="Calibri"/>
                <a:ea typeface="Calibri"/>
                <a:cs typeface="Calibri"/>
                <a:sym typeface="Calibri"/>
              </a:defRPr>
            </a:pPr>
            <a:endParaRPr sz="2000" u="sng" dirty="0"/>
          </a:p>
        </p:txBody>
      </p:sp>
      <p:pic>
        <p:nvPicPr>
          <p:cNvPr id="29" name="Screen Shot 2016-10-05 at 20.19.26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529140" y="18375992"/>
            <a:ext cx="3452628" cy="364703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1" name="Shape 202"/>
          <p:cNvSpPr/>
          <p:nvPr/>
        </p:nvSpPr>
        <p:spPr>
          <a:xfrm>
            <a:off x="16439172" y="17798292"/>
            <a:ext cx="3693600" cy="4440188"/>
          </a:xfrm>
          <a:prstGeom prst="rect">
            <a:avLst/>
          </a:prstGeom>
          <a:noFill/>
          <a:ln w="12700" cap="flat">
            <a:solidFill>
              <a:srgbClr val="000000"/>
            </a:solidFill>
            <a:prstDash val="solid"/>
            <a:round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65023" tIns="65023" rIns="65023" bIns="65023" numCol="1" anchor="t">
            <a:spAutoFit/>
          </a:bodyPr>
          <a:lstStyle/>
          <a:p>
            <a:pPr algn="ctr" defTabSz="866986">
              <a:defRPr sz="3100">
                <a:latin typeface="Calibri"/>
                <a:ea typeface="Calibri"/>
                <a:cs typeface="Calibri"/>
                <a:sym typeface="Calibri"/>
              </a:defRPr>
            </a:pPr>
            <a:r>
              <a:rPr sz="2000" dirty="0"/>
              <a:t>Automated Builds</a:t>
            </a:r>
          </a:p>
          <a:p>
            <a:pPr algn="ctr" defTabSz="866986">
              <a:defRPr sz="3100">
                <a:latin typeface="Calibri"/>
                <a:ea typeface="Calibri"/>
                <a:cs typeface="Calibri"/>
                <a:sym typeface="Calibri"/>
              </a:defRPr>
            </a:pPr>
            <a:r>
              <a:rPr sz="2000" dirty="0" smtClean="0"/>
              <a:t>build.sasview.org</a:t>
            </a:r>
            <a:endParaRPr lang="en-US" sz="2000" dirty="0" smtClean="0"/>
          </a:p>
          <a:p>
            <a:pPr algn="ctr" defTabSz="866986">
              <a:defRPr sz="3100">
                <a:latin typeface="Calibri"/>
                <a:ea typeface="Calibri"/>
                <a:cs typeface="Calibri"/>
                <a:sym typeface="Calibri"/>
              </a:defRPr>
            </a:pPr>
            <a:endParaRPr lang="en-US" sz="2000" dirty="0" smtClean="0"/>
          </a:p>
          <a:p>
            <a:pPr algn="ctr" defTabSz="866986">
              <a:defRPr sz="3100">
                <a:latin typeface="Calibri"/>
                <a:ea typeface="Calibri"/>
                <a:cs typeface="Calibri"/>
                <a:sym typeface="Calibri"/>
              </a:defRPr>
            </a:pPr>
            <a:endParaRPr lang="en-US" sz="2000" dirty="0" smtClean="0"/>
          </a:p>
          <a:p>
            <a:pPr algn="ctr" defTabSz="866986">
              <a:defRPr sz="3100">
                <a:latin typeface="Calibri"/>
                <a:ea typeface="Calibri"/>
                <a:cs typeface="Calibri"/>
                <a:sym typeface="Calibri"/>
              </a:defRPr>
            </a:pPr>
            <a:endParaRPr lang="en-US" sz="2000" dirty="0"/>
          </a:p>
          <a:p>
            <a:pPr algn="ctr" defTabSz="866986">
              <a:defRPr sz="3100">
                <a:latin typeface="Calibri"/>
                <a:ea typeface="Calibri"/>
                <a:cs typeface="Calibri"/>
                <a:sym typeface="Calibri"/>
              </a:defRPr>
            </a:pPr>
            <a:endParaRPr lang="en-US" sz="2000" dirty="0" smtClean="0"/>
          </a:p>
          <a:p>
            <a:pPr algn="ctr" defTabSz="866986">
              <a:defRPr sz="3100">
                <a:latin typeface="Calibri"/>
                <a:ea typeface="Calibri"/>
                <a:cs typeface="Calibri"/>
                <a:sym typeface="Calibri"/>
              </a:defRPr>
            </a:pPr>
            <a:endParaRPr lang="en-US" sz="2000" dirty="0"/>
          </a:p>
          <a:p>
            <a:pPr algn="ctr" defTabSz="866986">
              <a:defRPr sz="3100">
                <a:latin typeface="Calibri"/>
                <a:ea typeface="Calibri"/>
                <a:cs typeface="Calibri"/>
                <a:sym typeface="Calibri"/>
              </a:defRPr>
            </a:pPr>
            <a:endParaRPr sz="2000" dirty="0"/>
          </a:p>
          <a:p>
            <a:pPr algn="ctr" defTabSz="866986">
              <a:defRPr sz="3100">
                <a:latin typeface="Calibri"/>
                <a:ea typeface="Calibri"/>
                <a:cs typeface="Calibri"/>
                <a:sym typeface="Calibri"/>
              </a:defRPr>
            </a:pPr>
            <a:endParaRPr sz="2000" dirty="0"/>
          </a:p>
          <a:p>
            <a:pPr algn="ctr" defTabSz="866986">
              <a:defRPr sz="3100">
                <a:latin typeface="Calibri"/>
                <a:ea typeface="Calibri"/>
                <a:cs typeface="Calibri"/>
                <a:sym typeface="Calibri"/>
              </a:defRPr>
            </a:pPr>
            <a:endParaRPr sz="2000" dirty="0"/>
          </a:p>
          <a:p>
            <a:pPr algn="ctr" defTabSz="866986">
              <a:defRPr sz="3100">
                <a:latin typeface="Calibri"/>
                <a:ea typeface="Calibri"/>
                <a:cs typeface="Calibri"/>
                <a:sym typeface="Calibri"/>
              </a:defRPr>
            </a:pPr>
            <a:endParaRPr sz="2000" dirty="0"/>
          </a:p>
          <a:p>
            <a:pPr algn="ctr" defTabSz="866986">
              <a:defRPr sz="3100">
                <a:latin typeface="Calibri"/>
                <a:ea typeface="Calibri"/>
                <a:cs typeface="Calibri"/>
                <a:sym typeface="Calibri"/>
              </a:defRPr>
            </a:pPr>
            <a:endParaRPr sz="2000" dirty="0"/>
          </a:p>
          <a:p>
            <a:pPr algn="ctr" defTabSz="866986">
              <a:defRPr sz="3100">
                <a:latin typeface="Calibri"/>
                <a:ea typeface="Calibri"/>
                <a:cs typeface="Calibri"/>
                <a:sym typeface="Calibri"/>
              </a:defRPr>
            </a:pPr>
            <a:endParaRPr sz="2000" dirty="0"/>
          </a:p>
          <a:p>
            <a:pPr algn="ctr" defTabSz="866986">
              <a:defRPr sz="3100">
                <a:latin typeface="Calibri"/>
                <a:ea typeface="Calibri"/>
                <a:cs typeface="Calibri"/>
                <a:sym typeface="Calibri"/>
              </a:defRPr>
            </a:pPr>
            <a:endParaRPr sz="2000" dirty="0"/>
          </a:p>
        </p:txBody>
      </p:sp>
      <p:pic>
        <p:nvPicPr>
          <p:cNvPr id="32" name="Screen Shot 2016-10-05 at 20.23.25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6656063" y="18675866"/>
            <a:ext cx="3302047" cy="340332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44" name="Shape 188"/>
          <p:cNvSpPr/>
          <p:nvPr/>
        </p:nvSpPr>
        <p:spPr>
          <a:xfrm>
            <a:off x="6620986" y="17715503"/>
            <a:ext cx="8141652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2800" dirty="0"/>
              <a:t>Code is open source and publicly hosted at Github</a:t>
            </a:r>
          </a:p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2800" dirty="0"/>
              <a:t>Bug and Enhancement Ticket System - Trac</a:t>
            </a:r>
          </a:p>
        </p:txBody>
      </p:sp>
      <p:sp>
        <p:nvSpPr>
          <p:cNvPr id="46" name="Shape 190"/>
          <p:cNvSpPr/>
          <p:nvPr/>
        </p:nvSpPr>
        <p:spPr>
          <a:xfrm>
            <a:off x="4983519" y="16888878"/>
            <a:ext cx="1141658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66986"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sz="4000" dirty="0"/>
              <a:t>Open, Collaborative, Community Development</a:t>
            </a:r>
          </a:p>
        </p:txBody>
      </p:sp>
      <p:sp>
        <p:nvSpPr>
          <p:cNvPr id="47" name="Shape 191"/>
          <p:cNvSpPr/>
          <p:nvPr/>
        </p:nvSpPr>
        <p:spPr>
          <a:xfrm>
            <a:off x="8571039" y="18838274"/>
            <a:ext cx="424154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sz="2800" dirty="0"/>
              <a:t>Bi-weekly developer calls </a:t>
            </a:r>
          </a:p>
        </p:txBody>
      </p:sp>
      <p:sp>
        <p:nvSpPr>
          <p:cNvPr id="48" name="Shape 192"/>
          <p:cNvSpPr/>
          <p:nvPr/>
        </p:nvSpPr>
        <p:spPr>
          <a:xfrm>
            <a:off x="7027828" y="19539314"/>
            <a:ext cx="7327968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2800" dirty="0" smtClean="0"/>
              <a:t>Regular </a:t>
            </a:r>
            <a:r>
              <a:rPr sz="2800" dirty="0" smtClean="0"/>
              <a:t>Code Camps</a:t>
            </a:r>
            <a:r>
              <a:rPr lang="en-US" sz="2800" dirty="0" smtClean="0"/>
              <a:t> – next at ILL April 2017</a:t>
            </a:r>
            <a:endParaRPr sz="2800" dirty="0"/>
          </a:p>
        </p:txBody>
      </p:sp>
      <p:sp>
        <p:nvSpPr>
          <p:cNvPr id="49" name="Shape 193"/>
          <p:cNvSpPr/>
          <p:nvPr/>
        </p:nvSpPr>
        <p:spPr>
          <a:xfrm>
            <a:off x="9299957" y="20565405"/>
            <a:ext cx="278371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sz="2800" dirty="0"/>
              <a:t>5 Year Roadmap</a:t>
            </a:r>
          </a:p>
        </p:txBody>
      </p:sp>
      <p:sp>
        <p:nvSpPr>
          <p:cNvPr id="128" name="Rounded Rectangle 127"/>
          <p:cNvSpPr/>
          <p:nvPr/>
        </p:nvSpPr>
        <p:spPr>
          <a:xfrm>
            <a:off x="574051" y="2470077"/>
            <a:ext cx="20433604" cy="9544295"/>
          </a:xfrm>
          <a:prstGeom prst="roundRect">
            <a:avLst/>
          </a:prstGeom>
          <a:noFill/>
          <a:ln w="762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/>
          <p:cNvGrpSpPr/>
          <p:nvPr/>
        </p:nvGrpSpPr>
        <p:grpSpPr>
          <a:xfrm>
            <a:off x="1317672" y="2505757"/>
            <a:ext cx="19090893" cy="8284987"/>
            <a:chOff x="359777" y="4974083"/>
            <a:chExt cx="20403300" cy="8854539"/>
          </a:xfrm>
        </p:grpSpPr>
        <p:grpSp>
          <p:nvGrpSpPr>
            <p:cNvPr id="108" name="Group 107"/>
            <p:cNvGrpSpPr/>
            <p:nvPr/>
          </p:nvGrpSpPr>
          <p:grpSpPr>
            <a:xfrm>
              <a:off x="1513675" y="4974083"/>
              <a:ext cx="19249402" cy="8854539"/>
              <a:chOff x="1513675" y="4974083"/>
              <a:chExt cx="19249402" cy="8854539"/>
            </a:xfrm>
          </p:grpSpPr>
          <p:pic>
            <p:nvPicPr>
              <p:cNvPr id="54" name="Screen Shot 2016-03-16 at 19.32.04.png"/>
              <p:cNvPicPr>
                <a:picLocks noChangeAspect="1"/>
              </p:cNvPicPr>
              <p:nvPr/>
            </p:nvPicPr>
            <p:blipFill rotWithShape="1">
              <a:blip r:embed="rId15">
                <a:extLst/>
              </a:blip>
              <a:srcRect t="1836" r="2469" b="8277"/>
              <a:stretch/>
            </p:blipFill>
            <p:spPr>
              <a:xfrm>
                <a:off x="5594919" y="6222440"/>
                <a:ext cx="10685064" cy="6154754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83" name="TextBox 82"/>
              <p:cNvSpPr txBox="1"/>
              <p:nvPr/>
            </p:nvSpPr>
            <p:spPr>
              <a:xfrm>
                <a:off x="16640719" y="7364143"/>
                <a:ext cx="3551810" cy="5591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Arial" charset="0"/>
                    <a:ea typeface="Arial" charset="0"/>
                    <a:cs typeface="Arial" charset="0"/>
                  </a:rPr>
                  <a:t>Simultaneous fitting</a:t>
                </a:r>
                <a:endParaRPr lang="en-US" sz="28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13815702" y="12593786"/>
                <a:ext cx="6947375" cy="9539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Arial" charset="0"/>
                    <a:ea typeface="Arial" charset="0"/>
                    <a:cs typeface="Arial" charset="0"/>
                  </a:rPr>
                  <a:t>Resolution smearing (pinhole and slit)</a:t>
                </a:r>
              </a:p>
              <a:p>
                <a:r>
                  <a:rPr lang="en-US" sz="2400" dirty="0" smtClean="0">
                    <a:latin typeface="Arial" charset="0"/>
                    <a:ea typeface="Arial" charset="0"/>
                    <a:cs typeface="Arial" charset="0"/>
                  </a:rPr>
                  <a:t>Automatically from data or provide parameters</a:t>
                </a:r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86" name="Straight Arrow Connector 85"/>
              <p:cNvCxnSpPr>
                <a:stCxn id="83" idx="1"/>
              </p:cNvCxnSpPr>
              <p:nvPr/>
            </p:nvCxnSpPr>
            <p:spPr>
              <a:xfrm flipH="1">
                <a:off x="14849568" y="7643737"/>
                <a:ext cx="1791152" cy="650353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/>
              <p:cNvSpPr txBox="1"/>
              <p:nvPr/>
            </p:nvSpPr>
            <p:spPr>
              <a:xfrm>
                <a:off x="1585392" y="11649255"/>
                <a:ext cx="3596354" cy="14802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800" dirty="0" smtClean="0">
                    <a:latin typeface="Arial" charset="0"/>
                    <a:ea typeface="Arial" charset="0"/>
                    <a:cs typeface="Arial" charset="0"/>
                  </a:rPr>
                  <a:t>Fitting</a:t>
                </a:r>
              </a:p>
              <a:p>
                <a:pPr algn="r"/>
                <a:r>
                  <a:rPr lang="en-US" sz="2800" dirty="0" smtClean="0">
                    <a:latin typeface="Arial" charset="0"/>
                    <a:ea typeface="Arial" charset="0"/>
                    <a:cs typeface="Arial" charset="0"/>
                  </a:rPr>
                  <a:t>P(r) inversion</a:t>
                </a:r>
              </a:p>
              <a:p>
                <a:pPr algn="r"/>
                <a:r>
                  <a:rPr lang="en-US" sz="2800" dirty="0" smtClean="0">
                    <a:latin typeface="Arial" charset="0"/>
                    <a:ea typeface="Arial" charset="0"/>
                    <a:cs typeface="Arial" charset="0"/>
                  </a:rPr>
                  <a:t>Invariant calculation</a:t>
                </a:r>
                <a:endParaRPr lang="en-US" sz="28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89" name="Straight Arrow Connector 88"/>
              <p:cNvCxnSpPr/>
              <p:nvPr/>
            </p:nvCxnSpPr>
            <p:spPr>
              <a:xfrm flipH="1" flipV="1">
                <a:off x="11574092" y="10938464"/>
                <a:ext cx="3065847" cy="1756776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/>
              <p:cNvCxnSpPr/>
              <p:nvPr/>
            </p:nvCxnSpPr>
            <p:spPr>
              <a:xfrm flipV="1">
                <a:off x="5417876" y="11493356"/>
                <a:ext cx="1741322" cy="597696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TextBox 92"/>
              <p:cNvSpPr txBox="1"/>
              <p:nvPr/>
            </p:nvSpPr>
            <p:spPr>
              <a:xfrm>
                <a:off x="1513675" y="6708289"/>
                <a:ext cx="3663197" cy="1743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800" dirty="0" smtClean="0">
                    <a:latin typeface="Arial" charset="0"/>
                    <a:ea typeface="Arial" charset="0"/>
                    <a:cs typeface="Arial" charset="0"/>
                  </a:rPr>
                  <a:t>Data management</a:t>
                </a:r>
              </a:p>
              <a:p>
                <a:pPr algn="r"/>
                <a:r>
                  <a:rPr lang="en-US" sz="2400" dirty="0">
                    <a:latin typeface="Arial" charset="0"/>
                    <a:ea typeface="Arial" charset="0"/>
                    <a:cs typeface="Arial" charset="0"/>
                  </a:rPr>
                  <a:t>C</a:t>
                </a:r>
                <a:r>
                  <a:rPr lang="en-US" sz="2400" dirty="0" smtClean="0">
                    <a:latin typeface="Arial" charset="0"/>
                    <a:ea typeface="Arial" charset="0"/>
                    <a:cs typeface="Arial" charset="0"/>
                  </a:rPr>
                  <a:t>ommon data formats supported, including </a:t>
                </a:r>
                <a:r>
                  <a:rPr lang="en-US" sz="2400" dirty="0" err="1" smtClean="0">
                    <a:latin typeface="Arial" charset="0"/>
                    <a:ea typeface="Arial" charset="0"/>
                    <a:cs typeface="Arial" charset="0"/>
                  </a:rPr>
                  <a:t>NXCansas</a:t>
                </a:r>
                <a:r>
                  <a:rPr lang="en-US" sz="2400" dirty="0" smtClean="0">
                    <a:latin typeface="Arial" charset="0"/>
                    <a:ea typeface="Arial" charset="0"/>
                    <a:cs typeface="Arial" charset="0"/>
                  </a:rPr>
                  <a:t> &amp; cansas1D</a:t>
                </a:r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94" name="Straight Arrow Connector 93"/>
              <p:cNvCxnSpPr/>
              <p:nvPr/>
            </p:nvCxnSpPr>
            <p:spPr>
              <a:xfrm>
                <a:off x="5318623" y="7410058"/>
                <a:ext cx="1581867" cy="935921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TextBox 95"/>
              <p:cNvSpPr txBox="1"/>
              <p:nvPr/>
            </p:nvSpPr>
            <p:spPr>
              <a:xfrm>
                <a:off x="5774693" y="4974083"/>
                <a:ext cx="10163055" cy="1019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 smtClean="0">
                    <a:latin typeface="Arial" charset="0"/>
                    <a:ea typeface="Arial" charset="0"/>
                    <a:cs typeface="Arial" charset="0"/>
                  </a:rPr>
                  <a:t>Wide choice of built-in models (&gt; 70)</a:t>
                </a:r>
              </a:p>
              <a:p>
                <a:pPr algn="ctr"/>
                <a:r>
                  <a:rPr lang="en-US" sz="2800" b="1" dirty="0" smtClean="0">
                    <a:latin typeface="Arial" charset="0"/>
                    <a:ea typeface="Arial" charset="0"/>
                    <a:cs typeface="Arial" charset="0"/>
                  </a:rPr>
                  <a:t>Now in v4.0 - Easy to add your own using only python!</a:t>
                </a:r>
              </a:p>
            </p:txBody>
          </p:sp>
          <p:cxnSp>
            <p:nvCxnSpPr>
              <p:cNvPr id="97" name="Straight Arrow Connector 96"/>
              <p:cNvCxnSpPr/>
              <p:nvPr/>
            </p:nvCxnSpPr>
            <p:spPr>
              <a:xfrm flipH="1">
                <a:off x="9884474" y="6001045"/>
                <a:ext cx="325000" cy="193748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Box 98"/>
              <p:cNvSpPr txBox="1"/>
              <p:nvPr/>
            </p:nvSpPr>
            <p:spPr>
              <a:xfrm>
                <a:off x="7877549" y="12479990"/>
                <a:ext cx="5851964" cy="1348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latin typeface="Arial" charset="0"/>
                    <a:ea typeface="Arial" charset="0"/>
                    <a:cs typeface="Arial" charset="0"/>
                  </a:rPr>
                  <a:t>Generic parameter polydispersity</a:t>
                </a:r>
              </a:p>
              <a:p>
                <a:r>
                  <a:rPr lang="en-US" sz="2400" dirty="0" smtClean="0">
                    <a:latin typeface="Arial" charset="0"/>
                    <a:ea typeface="Arial" charset="0"/>
                    <a:cs typeface="Arial" charset="0"/>
                  </a:rPr>
                  <a:t>Choice of distribution and distribution parameters</a:t>
                </a:r>
              </a:p>
            </p:txBody>
          </p:sp>
          <p:cxnSp>
            <p:nvCxnSpPr>
              <p:cNvPr id="100" name="Straight Arrow Connector 99"/>
              <p:cNvCxnSpPr/>
              <p:nvPr/>
            </p:nvCxnSpPr>
            <p:spPr>
              <a:xfrm flipV="1">
                <a:off x="9194187" y="10019750"/>
                <a:ext cx="361948" cy="260847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59777" y="9420259"/>
              <a:ext cx="2307796" cy="2889361"/>
            </a:xfrm>
            <a:prstGeom prst="rect">
              <a:avLst/>
            </a:prstGeom>
          </p:spPr>
        </p:pic>
        <p:sp>
          <p:nvSpPr>
            <p:cNvPr id="111" name="Curved Up Arrow 110"/>
            <p:cNvSpPr/>
            <p:nvPr/>
          </p:nvSpPr>
          <p:spPr>
            <a:xfrm rot="13640282">
              <a:off x="2255875" y="11166015"/>
              <a:ext cx="1539939" cy="533082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41" name="TextBox 140"/>
          <p:cNvSpPr txBox="1"/>
          <p:nvPr/>
        </p:nvSpPr>
        <p:spPr>
          <a:xfrm>
            <a:off x="16952883" y="8031044"/>
            <a:ext cx="35830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Fit Quality (residuals)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43" name="Straight Arrow Connector 142"/>
          <p:cNvCxnSpPr/>
          <p:nvPr/>
        </p:nvCxnSpPr>
        <p:spPr>
          <a:xfrm flipH="1" flipV="1">
            <a:off x="15261453" y="8218149"/>
            <a:ext cx="1553546" cy="11957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ounded Rectangle 147"/>
          <p:cNvSpPr/>
          <p:nvPr/>
        </p:nvSpPr>
        <p:spPr>
          <a:xfrm>
            <a:off x="5524681" y="187400"/>
            <a:ext cx="10841075" cy="2095373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SasView</a:t>
            </a:r>
            <a:r>
              <a:rPr lang="en-US" dirty="0" smtClean="0">
                <a:solidFill>
                  <a:schemeClr val="tx1"/>
                </a:solidFill>
              </a:rPr>
              <a:t> 4.0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Data Analysis for Small Angle Scattering</a:t>
            </a:r>
          </a:p>
          <a:p>
            <a:pPr algn="ctr"/>
            <a:r>
              <a:rPr lang="en-US" sz="4400" dirty="0" err="1" smtClean="0">
                <a:solidFill>
                  <a:schemeClr val="tx1"/>
                </a:solidFill>
              </a:rPr>
              <a:t>www.sasview.org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11656790" y="11010582"/>
            <a:ext cx="8460000" cy="5760000"/>
          </a:xfrm>
          <a:prstGeom prst="roundRect">
            <a:avLst/>
          </a:prstGeom>
          <a:solidFill>
            <a:schemeClr val="bg1"/>
          </a:solidFill>
          <a:ln w="762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/>
          <p:cNvGrpSpPr/>
          <p:nvPr/>
        </p:nvGrpSpPr>
        <p:grpSpPr>
          <a:xfrm>
            <a:off x="12153032" y="11074588"/>
            <a:ext cx="7517537" cy="5281984"/>
            <a:chOff x="11695515" y="3698236"/>
            <a:chExt cx="8048927" cy="5455599"/>
          </a:xfrm>
        </p:grpSpPr>
        <p:pic>
          <p:nvPicPr>
            <p:cNvPr id="57" name="Screen Shot 2016-10-06 at 09.22.33.png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14324059" y="4783985"/>
              <a:ext cx="2818491" cy="358986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8" name="conv2.png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11695515" y="6633835"/>
              <a:ext cx="2485662" cy="252000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9" name="corr2.png"/>
            <p:cNvPicPr>
              <a:picLocks noChangeAspect="1"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11695516" y="4045407"/>
              <a:ext cx="2485661" cy="252000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60" name="trace2.png"/>
            <p:cNvPicPr>
              <a:picLocks noChangeAspect="1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17258781" y="4045407"/>
              <a:ext cx="2485661" cy="252000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61" name="unc2.png"/>
            <p:cNvPicPr>
              <a:picLocks noChangeAspect="1"/>
            </p:cNvPicPr>
            <p:nvPr/>
          </p:nvPicPr>
          <p:blipFill>
            <a:blip r:embed="rId21">
              <a:extLst/>
            </a:blip>
            <a:stretch>
              <a:fillRect/>
            </a:stretch>
          </p:blipFill>
          <p:spPr>
            <a:xfrm>
              <a:off x="17258781" y="6633835"/>
              <a:ext cx="2485661" cy="252000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55" name="Shape 321"/>
            <p:cNvSpPr txBox="1">
              <a:spLocks/>
            </p:cNvSpPr>
            <p:nvPr/>
          </p:nvSpPr>
          <p:spPr>
            <a:xfrm>
              <a:off x="13509974" y="3698236"/>
              <a:ext cx="4381073" cy="5461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213832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1403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b="1" dirty="0" smtClean="0">
                  <a:latin typeface="Arial" charset="0"/>
                  <a:ea typeface="Arial" charset="0"/>
                  <a:cs typeface="Arial" charset="0"/>
                </a:rPr>
                <a:t>Advanced Optimizer</a:t>
              </a:r>
              <a:endParaRPr lang="en-US" sz="28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31" name="Rounded Rectangle 130"/>
          <p:cNvSpPr/>
          <p:nvPr/>
        </p:nvSpPr>
        <p:spPr>
          <a:xfrm>
            <a:off x="1588312" y="11010581"/>
            <a:ext cx="8460000" cy="5760000"/>
          </a:xfrm>
          <a:prstGeom prst="roundRect">
            <a:avLst/>
          </a:prstGeom>
          <a:solidFill>
            <a:schemeClr val="bg1"/>
          </a:solidFill>
          <a:ln w="762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hape 391"/>
          <p:cNvSpPr/>
          <p:nvPr/>
        </p:nvSpPr>
        <p:spPr>
          <a:xfrm>
            <a:off x="4094525" y="14054556"/>
            <a:ext cx="5041445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SESANS in sasmodels</a:t>
            </a:r>
          </a:p>
          <a:p>
            <a:pPr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rPr sz="2000" dirty="0"/>
              <a:t>Automatic transform of SANS model to P(z)</a:t>
            </a:r>
          </a:p>
          <a:p>
            <a:pPr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rPr sz="2000" dirty="0"/>
              <a:t>Example scripts for fitting SESANS data</a:t>
            </a:r>
          </a:p>
          <a:p>
            <a:pPr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rPr sz="2000" dirty="0"/>
              <a:t>Simultaneous fitting of SANS &amp; SESANS</a:t>
            </a:r>
          </a:p>
        </p:txBody>
      </p:sp>
      <p:sp>
        <p:nvSpPr>
          <p:cNvPr id="65" name="Shape 392"/>
          <p:cNvSpPr/>
          <p:nvPr/>
        </p:nvSpPr>
        <p:spPr>
          <a:xfrm>
            <a:off x="5497980" y="11799333"/>
            <a:ext cx="4462760" cy="2010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Models</a:t>
            </a:r>
            <a:endParaRPr sz="2400" b="0" dirty="0"/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sz="2000" b="0" dirty="0"/>
              <a:t>New models</a:t>
            </a: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sz="2000" b="0" dirty="0"/>
              <a:t>New model package (sasmodels) </a:t>
            </a:r>
          </a:p>
          <a:p>
            <a:pPr>
              <a:defRPr sz="3000" b="1" i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 smtClean="0"/>
              <a:t>   </a:t>
            </a:r>
            <a:r>
              <a:rPr sz="2000" b="0" dirty="0" smtClean="0"/>
              <a:t>Separation </a:t>
            </a:r>
            <a:r>
              <a:rPr sz="2000" b="0" dirty="0"/>
              <a:t>of models from GUI </a:t>
            </a:r>
          </a:p>
          <a:p>
            <a:pPr>
              <a:defRPr sz="3000" b="1" i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 smtClean="0"/>
              <a:t>   </a:t>
            </a:r>
            <a:r>
              <a:rPr sz="2000" b="0" dirty="0" smtClean="0"/>
              <a:t>Simpler </a:t>
            </a:r>
            <a:r>
              <a:rPr sz="2000" b="0" dirty="0"/>
              <a:t>addition of models by users</a:t>
            </a:r>
          </a:p>
          <a:p>
            <a:pPr>
              <a:defRPr sz="3000" b="1" i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 smtClean="0"/>
              <a:t>   </a:t>
            </a:r>
            <a:r>
              <a:rPr sz="2000" b="0" dirty="0" smtClean="0"/>
              <a:t>Speed</a:t>
            </a:r>
            <a:r>
              <a:rPr sz="2000" b="0" dirty="0"/>
              <a:t>! GPU and parallel processing</a:t>
            </a:r>
          </a:p>
        </p:txBody>
      </p:sp>
      <p:sp>
        <p:nvSpPr>
          <p:cNvPr id="66" name="Shape 393"/>
          <p:cNvSpPr/>
          <p:nvPr/>
        </p:nvSpPr>
        <p:spPr>
          <a:xfrm>
            <a:off x="2413281" y="15598656"/>
            <a:ext cx="640399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Documentation</a:t>
            </a:r>
            <a:endParaRPr sz="2400" b="0" dirty="0"/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sz="2400" b="0" dirty="0"/>
              <a:t>Enhanced, updated documentation for models</a:t>
            </a:r>
          </a:p>
        </p:txBody>
      </p:sp>
      <p:pic>
        <p:nvPicPr>
          <p:cNvPr id="132" name="Picture 13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979738" y="11807172"/>
            <a:ext cx="3194766" cy="2329325"/>
          </a:xfrm>
          <a:prstGeom prst="rect">
            <a:avLst/>
          </a:prstGeom>
        </p:spPr>
      </p:pic>
      <p:sp>
        <p:nvSpPr>
          <p:cNvPr id="133" name="TextBox 132"/>
          <p:cNvSpPr txBox="1"/>
          <p:nvPr/>
        </p:nvSpPr>
        <p:spPr>
          <a:xfrm>
            <a:off x="3457854" y="13519974"/>
            <a:ext cx="16283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www.nvidia.com</a:t>
            </a:r>
            <a:endParaRPr lang="en-US" sz="1600" dirty="0"/>
          </a:p>
        </p:txBody>
      </p:sp>
      <p:sp>
        <p:nvSpPr>
          <p:cNvPr id="134" name="Shape 321"/>
          <p:cNvSpPr txBox="1">
            <a:spLocks/>
          </p:cNvSpPr>
          <p:nvPr/>
        </p:nvSpPr>
        <p:spPr>
          <a:xfrm>
            <a:off x="3791714" y="11114645"/>
            <a:ext cx="3963890" cy="4940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21383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3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New in </a:t>
            </a:r>
            <a:r>
              <a:rPr lang="en-US" sz="2800" b="1" dirty="0" err="1" smtClean="0">
                <a:latin typeface="Arial" charset="0"/>
                <a:ea typeface="Arial" charset="0"/>
                <a:cs typeface="Arial" charset="0"/>
              </a:rPr>
              <a:t>SasView</a:t>
            </a:r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 4.0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2" name="Shape 192"/>
          <p:cNvSpPr/>
          <p:nvPr/>
        </p:nvSpPr>
        <p:spPr>
          <a:xfrm>
            <a:off x="7802111" y="21392599"/>
            <a:ext cx="577940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2800" dirty="0" smtClean="0"/>
              <a:t>Mailing lists – see </a:t>
            </a:r>
            <a:r>
              <a:rPr lang="en-US" sz="2800" dirty="0" err="1" smtClean="0"/>
              <a:t>www.sasview.org</a:t>
            </a:r>
            <a:endParaRPr sz="2800" dirty="0"/>
          </a:p>
        </p:txBody>
      </p:sp>
      <p:sp>
        <p:nvSpPr>
          <p:cNvPr id="153" name="Shape 192"/>
          <p:cNvSpPr/>
          <p:nvPr/>
        </p:nvSpPr>
        <p:spPr>
          <a:xfrm>
            <a:off x="7579037" y="22227736"/>
            <a:ext cx="6225550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2800" dirty="0" smtClean="0"/>
              <a:t>Need Help? Email </a:t>
            </a:r>
            <a:r>
              <a:rPr lang="en-US" sz="2800" dirty="0" err="1" smtClean="0"/>
              <a:t>help@sasview.org</a:t>
            </a:r>
            <a:endParaRPr sz="2800" dirty="0"/>
          </a:p>
        </p:txBody>
      </p:sp>
      <p:sp>
        <p:nvSpPr>
          <p:cNvPr id="154" name="Rectangle 153"/>
          <p:cNvSpPr/>
          <p:nvPr/>
        </p:nvSpPr>
        <p:spPr>
          <a:xfrm>
            <a:off x="698640" y="20656756"/>
            <a:ext cx="6227218" cy="1323439"/>
          </a:xfrm>
          <a:prstGeom prst="rect">
            <a:avLst/>
          </a:prstGeom>
          <a:noFill/>
          <a:scene3d>
            <a:camera prst="orthographicFront">
              <a:rot lat="0" lon="0" rev="600000"/>
            </a:camera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Report Bugs!</a:t>
            </a:r>
          </a:p>
          <a:p>
            <a:pPr algn="ctr"/>
            <a:r>
              <a:rPr lang="en-US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See what we are working on!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15296576" y="20533597"/>
            <a:ext cx="5597814" cy="1323439"/>
          </a:xfrm>
          <a:prstGeom prst="rect">
            <a:avLst/>
          </a:prstGeom>
          <a:noFill/>
          <a:scene3d>
            <a:camera prst="orthographicFront">
              <a:rot lat="0" lon="0" rev="600000"/>
            </a:camera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Code testing!</a:t>
            </a:r>
            <a:endParaRPr lang="en-US" sz="40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 the </a:t>
            </a:r>
            <a:r>
              <a:rPr lang="en-US" sz="4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lastes</a:t>
            </a:r>
            <a:r>
              <a:rPr lang="en-US" sz="4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dev</a:t>
            </a:r>
            <a:r>
              <a:rPr lang="en-US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builds!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2780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1Poster" id="{F17135C4-BFA1-7849-B189-4ABDDFC61207}" vid="{8798D0AD-3FFC-054A-AEAA-8938744C698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</TotalTime>
  <Words>356</Words>
  <Application>Microsoft Macintosh PowerPoint</Application>
  <PresentationFormat>Custom</PresentationFormat>
  <Paragraphs>90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Jackson</dc:creator>
  <cp:lastModifiedBy>Andrew Jackson</cp:lastModifiedBy>
  <cp:revision>17</cp:revision>
  <dcterms:created xsi:type="dcterms:W3CDTF">2017-01-11T16:08:12Z</dcterms:created>
  <dcterms:modified xsi:type="dcterms:W3CDTF">2017-01-11T18:11:19Z</dcterms:modified>
</cp:coreProperties>
</file>